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71" r:id="rId4"/>
    <p:sldId id="304" r:id="rId5"/>
    <p:sldId id="258" r:id="rId6"/>
    <p:sldId id="273" r:id="rId7"/>
    <p:sldId id="300" r:id="rId8"/>
    <p:sldId id="260" r:id="rId9"/>
    <p:sldId id="293" r:id="rId10"/>
    <p:sldId id="301" r:id="rId11"/>
    <p:sldId id="302" r:id="rId12"/>
    <p:sldId id="296" r:id="rId13"/>
    <p:sldId id="303" r:id="rId14"/>
    <p:sldId id="297" r:id="rId15"/>
    <p:sldId id="274" r:id="rId16"/>
    <p:sldId id="275" r:id="rId17"/>
    <p:sldId id="277" r:id="rId18"/>
    <p:sldId id="276" r:id="rId19"/>
    <p:sldId id="298" r:id="rId20"/>
    <p:sldId id="278" r:id="rId21"/>
    <p:sldId id="279" r:id="rId22"/>
    <p:sldId id="299" r:id="rId23"/>
    <p:sldId id="280" r:id="rId24"/>
    <p:sldId id="281" r:id="rId25"/>
    <p:sldId id="282" r:id="rId26"/>
    <p:sldId id="283" r:id="rId27"/>
    <p:sldId id="286" r:id="rId28"/>
    <p:sldId id="287" r:id="rId29"/>
    <p:sldId id="285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4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7B11C-D315-46E7-B0E0-B9B91534BBA3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229E4-6B8C-4E7D-BDC7-2F867510E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628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29E4-6B8C-4E7D-BDC7-2F867510E89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214D31B-BC96-4BDD-8395-ECEB12D1863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A681AF1-8511-4CBA-A0B0-2CC524B9DA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136904" cy="6192688"/>
          </a:xfrm>
          <a:solidFill>
            <a:srgbClr val="FFFF00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 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088832" cy="473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ПРЕДМЕТНО- РАЗВИВАЮЩАЯ СРЕДА В ДОУ</a:t>
            </a:r>
          </a:p>
          <a:p>
            <a:pPr algn="ctr"/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Презентация </a:t>
            </a: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к выступлению </a:t>
            </a: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на педсовете.</a:t>
            </a: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Воспитателя группы</a:t>
            </a: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«Лисята».</a:t>
            </a:r>
          </a:p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Супруненко К.А.</a:t>
            </a:r>
          </a:p>
        </p:txBody>
      </p:sp>
      <p:pic>
        <p:nvPicPr>
          <p:cNvPr id="1026" name="Picture 2" descr="C:\Users\днс\Desktop\картинки для презентации\1278922048_1263565845_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286124"/>
            <a:ext cx="4225422" cy="312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28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\SDC16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968552" cy="5350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07288" cy="1008112"/>
          </a:xfrm>
        </p:spPr>
        <p:txBody>
          <a:bodyPr>
            <a:normAutofit/>
          </a:bodyPr>
          <a:lstStyle/>
          <a:p>
            <a:r>
              <a:rPr lang="ru-RU" sz="32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«Мы познаем мир» </a:t>
            </a:r>
            <a:r>
              <a:rPr lang="ru-RU" sz="32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и </a:t>
            </a:r>
            <a:r>
              <a:rPr lang="ru-RU" sz="32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центр </a:t>
            </a:r>
            <a:r>
              <a:rPr lang="ru-RU" sz="32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краеведения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41937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07288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Центр 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сенсорного развития</a:t>
            </a:r>
            <a:endParaRPr lang="ru-RU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4022535" cy="525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38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\SDC16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4680520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579296" cy="936104"/>
          </a:xfrm>
        </p:spPr>
        <p:txBody>
          <a:bodyPr>
            <a:normAutofit/>
          </a:bodyPr>
          <a:lstStyle/>
          <a:p>
            <a:pPr algn="ctr"/>
            <a:r>
              <a:rPr lang="ru-RU" sz="28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Центр </a:t>
            </a:r>
            <a:r>
              <a:rPr lang="ru-RU" sz="28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конструктивной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4531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Ф\SDC16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4398984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07288" cy="792088"/>
          </a:xfrm>
        </p:spPr>
        <p:txBody>
          <a:bodyPr>
            <a:no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6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36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3600" b="1" kern="0" dirty="0" smtClean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Центр 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математического развития</a:t>
            </a:r>
            <a:r>
              <a:rPr lang="en-US" sz="36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US" sz="36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702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\SDC16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682136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63272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kern="0" dirty="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rPr>
              <a:t>Центр экспериментирования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8714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 descr="i?id=163761144-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457" y="4437112"/>
            <a:ext cx="1848688" cy="20839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83671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Times New Roman" pitchFamily="18" charset="0"/>
              </a:rPr>
              <a:t>РЕЧЕВОЕ 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</a:rPr>
              <a:t>развитие</a:t>
            </a:r>
            <a:r>
              <a:rPr lang="ru-RU" dirty="0">
                <a:latin typeface="Times New Roman" pitchFamily="18" charset="0"/>
              </a:rPr>
              <a:t> – включает владение речью как средством общения и культуры; развитие связной, грамматически правильной  речи, знакомство с книжной культурой, детской литературой и т.д</a:t>
            </a:r>
            <a:r>
              <a:rPr lang="ru-RU" dirty="0" smtClean="0">
                <a:latin typeface="Times New Roman" pitchFamily="18" charset="0"/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kern="0" dirty="0" smtClean="0">
                <a:solidFill>
                  <a:srgbClr val="EBF7FF">
                    <a:lumMod val="25000"/>
                  </a:srgbClr>
                </a:solidFill>
                <a:latin typeface="Times New Roman" pitchFamily="18" charset="0"/>
              </a:rPr>
              <a:t>(</a:t>
            </a:r>
            <a:r>
              <a:rPr lang="ru-RU" sz="2000" kern="0" dirty="0">
                <a:solidFill>
                  <a:srgbClr val="EBF7FF">
                    <a:lumMod val="25000"/>
                  </a:srgbClr>
                </a:solidFill>
                <a:latin typeface="Times New Roman" pitchFamily="18" charset="0"/>
              </a:rPr>
              <a:t>включает  «Коммуникация», « Чтение художественной литературы»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3803" y="3442741"/>
            <a:ext cx="6318448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>
                <a:solidFill>
                  <a:srgbClr val="000066"/>
                </a:solidFill>
              </a:rPr>
              <a:t>Интеграция: социализация, безопасность, чтение худ. </a:t>
            </a:r>
            <a:r>
              <a:rPr lang="ru-RU" dirty="0" smtClean="0">
                <a:solidFill>
                  <a:srgbClr val="000066"/>
                </a:solidFill>
              </a:rPr>
              <a:t>литературы</a:t>
            </a:r>
            <a:r>
              <a:rPr lang="ru-RU" dirty="0">
                <a:solidFill>
                  <a:srgbClr val="000066"/>
                </a:solidFill>
              </a:rPr>
              <a:t>, познание, труд, </a:t>
            </a:r>
            <a:r>
              <a:rPr lang="ru-RU" dirty="0" smtClean="0">
                <a:solidFill>
                  <a:srgbClr val="000066"/>
                </a:solidFill>
              </a:rPr>
              <a:t>физическая </a:t>
            </a:r>
            <a:r>
              <a:rPr lang="ru-RU" dirty="0">
                <a:solidFill>
                  <a:srgbClr val="000066"/>
                </a:solidFill>
              </a:rPr>
              <a:t>культура, здоровье</a:t>
            </a:r>
          </a:p>
          <a:p>
            <a:pPr>
              <a:spcBef>
                <a:spcPct val="20000"/>
              </a:spcBef>
            </a:pPr>
            <a:r>
              <a:rPr lang="ru-RU" dirty="0">
                <a:solidFill>
                  <a:srgbClr val="000066"/>
                </a:solidFill>
              </a:rPr>
              <a:t> Центры: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dirty="0">
                <a:solidFill>
                  <a:srgbClr val="000066"/>
                </a:solidFill>
              </a:rPr>
              <a:t>центр речевого развития или уголок речи и грамотности,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dirty="0">
                <a:solidFill>
                  <a:srgbClr val="000066"/>
                </a:solidFill>
              </a:rPr>
              <a:t>центр «Будем говорить правильно»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dirty="0">
                <a:solidFill>
                  <a:srgbClr val="000066"/>
                </a:solidFill>
              </a:rPr>
              <a:t>центр «Здравствуй, книжка»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sz="2000" kern="0" dirty="0" smtClean="0">
                <a:solidFill>
                  <a:srgbClr val="006699"/>
                </a:solidFill>
                <a:latin typeface="Times New Roman" pitchFamily="18" charset="0"/>
                <a:ea typeface="+mj-ea"/>
                <a:cs typeface="+mj-cs"/>
              </a:rPr>
              <a:t>Центр речевого развития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2790"/>
            <a:ext cx="1656184" cy="137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27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76992" cy="266429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0" kern="0" dirty="0" smtClean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	Книжные </a:t>
            </a:r>
            <a: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уголки - речевые игры (н-р, игра «Опасные ситуации», авторы </a:t>
            </a:r>
            <a:r>
              <a:rPr lang="ru-RU" sz="2000" b="0" kern="0" dirty="0" err="1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К.Ю.Белая</a:t>
            </a:r>
            <a: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, И.И </a:t>
            </a:r>
            <a:r>
              <a:rPr lang="ru-RU" sz="2000" b="0" kern="0" dirty="0" err="1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Казунина</a:t>
            </a:r>
            <a: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, включает карточки по составлению рассказов, загадки, пословицы и др.), энциклопедии, художественная литература, кубики и т.д.</a:t>
            </a:r>
            <a:b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2000" b="0" kern="0" dirty="0" smtClean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	Центр речевого развития– </a:t>
            </a:r>
            <a: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  <a:t>дидактические игры и упражнения, (на карточках), картинки по лексическим темам, игры для развития мелкой моторики, шнуровки, печатные игры;</a:t>
            </a:r>
            <a:br>
              <a:rPr lang="ru-RU" sz="2000" b="0" kern="0" dirty="0">
                <a:ln>
                  <a:noFill/>
                </a:ln>
                <a:solidFill>
                  <a:srgbClr val="006699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2800" dirty="0" smtClean="0">
                <a:solidFill>
                  <a:srgbClr val="FF0000"/>
                </a:solidFill>
              </a:rPr>
              <a:t>   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2924944"/>
            <a:ext cx="8136903" cy="3384376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endParaRPr lang="ru-RU" u="sng" dirty="0"/>
          </a:p>
        </p:txBody>
      </p:sp>
      <p:pic>
        <p:nvPicPr>
          <p:cNvPr id="4099" name="Picture 3" descr="C:\Users\1\Desktop\Ф\SDC16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36912"/>
            <a:ext cx="3888431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Ф\SDC16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636912"/>
            <a:ext cx="3544091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50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166"/>
            <a:ext cx="8104984" cy="1271634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0066"/>
                </a:solidFill>
                <a:effectLst/>
                <a:latin typeface="Times New Roman" pitchFamily="18" charset="0"/>
              </a:rPr>
              <a:t>Художественно-эстетическое развитие включает в себя -музыкальное, изобразительное, словесное искусство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39552" y="1772816"/>
            <a:ext cx="8064896" cy="4536504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</a:rPr>
              <a:t>(включает  «Художественное творчество», «Музыка»;</a:t>
            </a: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</a:rPr>
              <a:t>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</a:rPr>
              <a:t>Интеграция: познание, чтение художественной </a:t>
            </a:r>
            <a:r>
              <a:rPr lang="ru-RU" sz="2000" kern="0" dirty="0" smtClean="0">
                <a:solidFill>
                  <a:srgbClr val="006699"/>
                </a:solidFill>
                <a:latin typeface="Times New Roman" pitchFamily="18" charset="0"/>
              </a:rPr>
              <a:t>литературы</a:t>
            </a: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</a:rPr>
              <a:t>, коммуникация, труд, социализация, физкультура)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800" b="1" kern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sz="2800" b="1" kern="0" dirty="0">
                <a:solidFill>
                  <a:srgbClr val="000066"/>
                </a:solidFill>
                <a:latin typeface="Times New Roman" pitchFamily="18" charset="0"/>
              </a:rPr>
              <a:t>центры: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800" kern="0" dirty="0">
                <a:solidFill>
                  <a:srgbClr val="006699"/>
                </a:solidFill>
                <a:latin typeface="Times New Roman" pitchFamily="18" charset="0"/>
              </a:rPr>
              <a:t>Центр изобразительной деятельности или уголок творчества</a:t>
            </a:r>
            <a:r>
              <a:rPr lang="ru-RU" sz="2800" kern="0" dirty="0" smtClean="0">
                <a:solidFill>
                  <a:srgbClr val="006699"/>
                </a:solidFill>
                <a:latin typeface="Times New Roman" pitchFamily="18" charset="0"/>
              </a:rPr>
              <a:t>» Умелые </a:t>
            </a:r>
            <a:r>
              <a:rPr lang="ru-RU" sz="2800" kern="0" dirty="0">
                <a:solidFill>
                  <a:srgbClr val="006699"/>
                </a:solidFill>
                <a:latin typeface="Times New Roman" pitchFamily="18" charset="0"/>
              </a:rPr>
              <a:t>руки»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800" kern="0" dirty="0">
                <a:solidFill>
                  <a:srgbClr val="006699"/>
                </a:solidFill>
                <a:latin typeface="Times New Roman" pitchFamily="18" charset="0"/>
              </a:rPr>
              <a:t>Центр музыкально-театрализованной деятельности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6578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\SDC16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90611"/>
            <a:ext cx="4824536" cy="4815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964488" cy="1008112"/>
          </a:xfrm>
        </p:spPr>
        <p:txBody>
          <a:bodyPr>
            <a:normAutofit fontScale="90000"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700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700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700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Центр </a:t>
            </a:r>
            <a:r>
              <a:rPr lang="ru-RU" sz="2700" kern="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изобразительной деятельности или уголок творчества» </a:t>
            </a:r>
            <a:r>
              <a:rPr lang="ru-RU" sz="2700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Умелые ручки»</a:t>
            </a:r>
            <a:r>
              <a:rPr lang="ru-RU" sz="2000" b="1" kern="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000" b="1" kern="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9875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\SDC16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7003"/>
            <a:ext cx="4176464" cy="3931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" y="1628800"/>
            <a:ext cx="4603398" cy="373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10" y="620688"/>
            <a:ext cx="8995886" cy="1008112"/>
          </a:xfrm>
        </p:spPr>
        <p:txBody>
          <a:bodyPr>
            <a:no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kern="0" dirty="0" smtClean="0">
                <a:solidFill>
                  <a:srgbClr val="0066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Центр </a:t>
            </a:r>
            <a:r>
              <a:rPr lang="ru-RU" sz="3200" b="1" kern="0" dirty="0">
                <a:solidFill>
                  <a:srgbClr val="0066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музыкально-театрализованной деятельности</a:t>
            </a:r>
            <a:br>
              <a:rPr lang="ru-RU" sz="3200" b="1" kern="0" dirty="0">
                <a:solidFill>
                  <a:srgbClr val="00669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8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86808" cy="1619494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ea typeface="+mn-ea"/>
                <a:cs typeface="+mn-cs"/>
              </a:rPr>
              <a:t>ОБРАЗОВАТЕЛЬНАЯ </a:t>
            </a:r>
            <a:r>
              <a:rPr lang="ru-RU" sz="2000" b="1" dirty="0">
                <a:solidFill>
                  <a:srgbClr val="006666"/>
                </a:solidFill>
                <a:latin typeface="Times New Roman" pitchFamily="18" charset="0"/>
                <a:ea typeface="+mn-ea"/>
                <a:cs typeface="+mn-cs"/>
              </a:rPr>
              <a:t>СРЕДА</a:t>
            </a:r>
            <a:r>
              <a:rPr lang="ru-RU" sz="2000" b="1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– </a:t>
            </a:r>
            <a:r>
              <a:rPr lang="ru-RU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совокупность условий, целенаправленных на  всестороннее развитие</a:t>
            </a:r>
            <a:r>
              <a:rPr lang="en-US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ребенка </a:t>
            </a:r>
            <a:br>
              <a:rPr lang="ru-RU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  <a:t>в детском саду, на состояние его физического и психического здоровья, успешность его дальнейшего образования. </a:t>
            </a:r>
            <a:br>
              <a:rPr lang="ru-RU" sz="2400" dirty="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4297664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ru-RU" sz="2400" b="1" dirty="0">
                <a:solidFill>
                  <a:srgbClr val="006666"/>
                </a:solidFill>
                <a:latin typeface="Times New Roman" pitchFamily="18" charset="0"/>
              </a:rPr>
              <a:t>Развивающая предметно-пространственная среда</a:t>
            </a:r>
            <a:r>
              <a:rPr lang="ru-RU" sz="2400" dirty="0">
                <a:solidFill>
                  <a:srgbClr val="006699"/>
                </a:solidFill>
                <a:latin typeface="Times New Roman" pitchFamily="18" charset="0"/>
              </a:rPr>
              <a:t> –часть образовательной среды, представленная специально организованным пространством (помещениями, участками и </a:t>
            </a:r>
            <a:r>
              <a:rPr lang="ru-RU" sz="2400" dirty="0" err="1">
                <a:solidFill>
                  <a:srgbClr val="006699"/>
                </a:solidFill>
                <a:latin typeface="Times New Roman" pitchFamily="18" charset="0"/>
              </a:rPr>
              <a:t>т.д</a:t>
            </a:r>
            <a:r>
              <a:rPr lang="ru-RU" sz="2400" dirty="0">
                <a:solidFill>
                  <a:srgbClr val="006699"/>
                </a:solidFill>
                <a:latin typeface="Times New Roman" pitchFamily="18" charset="0"/>
              </a:rPr>
              <a:t>), материалами, оборудованием и инвентарем  для развития ребенка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a:t>
            </a:r>
          </a:p>
          <a:p>
            <a:pPr marL="109728" indent="0" algn="ctr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3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7166"/>
            <a:ext cx="8032976" cy="76757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  <a:t>Физическое развитие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</a:rPr>
              <a:t>Включает   «Физическая культура», «Здоровье»;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</a:rPr>
              <a:t>Интеграция: коммуникация, познание, музыка, здоровье, социализация, безопасность.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Примерные центры:</a:t>
            </a:r>
            <a:endParaRPr lang="ru-RU" sz="20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</a:rPr>
              <a:t>Центр сохранения здоровья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</a:rPr>
              <a:t>Спортивный уголок «Будь здоров!»</a:t>
            </a:r>
          </a:p>
          <a:p>
            <a:endParaRPr lang="ru-RU" u="sng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5740"/>
            <a:ext cx="41044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187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7166"/>
            <a:ext cx="8176992" cy="213573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  <a:t>Включает оборудование</a:t>
            </a:r>
            <a: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Verdana"/>
              </a:rPr>
              <a:t> </a:t>
            </a:r>
            <a: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  <a:t>для двигательной активности, развития осанки, равновесия, вестибулярного аппарата и т.д.</a:t>
            </a:r>
            <a:b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</a:br>
            <a: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  <a:t>Например, различные тренажеры, боулинги, батуты, балансиры</a:t>
            </a:r>
            <a:br>
              <a:rPr lang="ru-RU" sz="2400" b="0" kern="0" dirty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</a:rPr>
            </a:b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2636912"/>
            <a:ext cx="8208912" cy="367240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endParaRPr lang="ru-RU" u="sng" dirty="0"/>
          </a:p>
        </p:txBody>
      </p:sp>
      <p:pic>
        <p:nvPicPr>
          <p:cNvPr id="5" name="Рисунок 1" descr="http://im0-tub-ru.yandex.net/i?id=308569292-07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2520281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1\Desktop\Ф\SDC16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057092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Ф\SDC16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2874494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22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\SDC16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811929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Ф\SDC16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899796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0728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Закаливающие процедуры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165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548680"/>
            <a:ext cx="8104188" cy="1071562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Развивающая предметно-пространственная среда</a:t>
            </a:r>
            <a:br>
              <a:rPr lang="ru-RU" sz="2800" dirty="0"/>
            </a:br>
            <a:r>
              <a:rPr lang="ru-RU" sz="2800" dirty="0"/>
              <a:t>должна </a:t>
            </a:r>
            <a:r>
              <a:rPr lang="ru-RU" sz="2800" dirty="0">
                <a:solidFill>
                  <a:srgbClr val="0033CC"/>
                </a:solidFill>
              </a:rPr>
              <a:t>ОБЕСПЕЧИВАТЬ: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539552" y="1772816"/>
            <a:ext cx="8135938" cy="4751387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2000" kern="0" dirty="0" smtClean="0">
              <a:solidFill>
                <a:srgbClr val="006699"/>
              </a:solidFill>
              <a:latin typeface="Verdan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общения и совместной деятельности детей и взрослых (в том числе детей разного возраста; во всей группе и в малых группах);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возможность двигательной активности детей;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возможности для уединения.</a:t>
            </a:r>
          </a:p>
          <a:p>
            <a:endParaRPr lang="ru-RU" sz="3600" u="sng" dirty="0"/>
          </a:p>
        </p:txBody>
      </p:sp>
    </p:spTree>
    <p:extLst>
      <p:ext uri="{BB962C8B-B14F-4D97-AF65-F5344CB8AC3E}">
        <p14:creationId xmlns="" xmlns:p14="http://schemas.microsoft.com/office/powerpoint/2010/main" val="9257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04984" cy="107157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kern="0" dirty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</a:rPr>
              <a:t>Развивающая предметно-пространственная среда</a:t>
            </a:r>
            <a:br>
              <a:rPr lang="ru-RU" sz="2000" kern="0" dirty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</a:rPr>
            </a:br>
            <a:r>
              <a:rPr lang="ru-RU" sz="2000" kern="0" dirty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</a:rPr>
              <a:t>должна быть: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11560" y="1916832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содержательно-насыщенной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трансформируемой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полифункциональной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вариативной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доступной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3200" kern="0" dirty="0">
                <a:solidFill>
                  <a:srgbClr val="006699"/>
                </a:solidFill>
                <a:latin typeface="Verdana"/>
              </a:rPr>
              <a:t>безопасной</a:t>
            </a:r>
          </a:p>
        </p:txBody>
      </p:sp>
    </p:spTree>
    <p:extLst>
      <p:ext uri="{BB962C8B-B14F-4D97-AF65-F5344CB8AC3E}">
        <p14:creationId xmlns="" xmlns:p14="http://schemas.microsoft.com/office/powerpoint/2010/main" val="39707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04984" cy="1224136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 anchor="t">
            <a:noAutofit/>
          </a:bodyPr>
          <a:lstStyle/>
          <a:p>
            <a:pPr algn="ctr"/>
            <a:r>
              <a:rPr lang="ru-RU" sz="2400" b="0" kern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Насыщенность </a:t>
            </a:r>
            <a:r>
              <a:rPr lang="ru-RU" sz="2400" b="0" kern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среды(разнообразие материалов, оборудования, инвентаря в здании и на участке</a:t>
            </a:r>
            <a:r>
              <a:rPr lang="ru-RU" sz="2400" b="0" kern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должна соответствовать:</a:t>
            </a:r>
            <a:endParaRPr lang="ru-RU" sz="20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11560" y="1916832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4000" kern="0" dirty="0" smtClean="0">
              <a:solidFill>
                <a:srgbClr val="006699"/>
              </a:solidFill>
              <a:latin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4000" kern="0" dirty="0" smtClean="0">
                <a:solidFill>
                  <a:srgbClr val="006699"/>
                </a:solidFill>
                <a:latin typeface="Times New Roman" pitchFamily="18" charset="0"/>
              </a:rPr>
              <a:t>возрастным </a:t>
            </a:r>
            <a:r>
              <a:rPr lang="ru-RU" sz="4000" kern="0" dirty="0">
                <a:solidFill>
                  <a:srgbClr val="006699"/>
                </a:solidFill>
                <a:latin typeface="Times New Roman" pitchFamily="18" charset="0"/>
              </a:rPr>
              <a:t>возможностям детей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4000" kern="0" dirty="0">
                <a:solidFill>
                  <a:srgbClr val="006699"/>
                </a:solidFill>
                <a:latin typeface="Times New Roman" pitchFamily="18" charset="0"/>
              </a:rPr>
              <a:t>содержанию Программы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4000" kern="0" dirty="0">
              <a:solidFill>
                <a:srgbClr val="006699"/>
              </a:solidFill>
              <a:latin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37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04984" cy="107157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kern="0" dirty="0">
                <a:ln>
                  <a:noFill/>
                </a:ln>
                <a:solidFill>
                  <a:srgbClr val="006666"/>
                </a:solidFill>
                <a:effectLst/>
                <a:latin typeface="Times New Roman" pitchFamily="18" charset="0"/>
              </a:rPr>
              <a:t>ТРАНСФОРМИРУЕМОСТЬ</a:t>
            </a:r>
            <a:r>
              <a:rPr lang="ru-RU" sz="2400" b="0" kern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пространства обеспечивает возможность изменений предметно-пространственной среды в зависимости: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39552" y="1844824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4000" kern="0" dirty="0">
                <a:solidFill>
                  <a:srgbClr val="006699"/>
                </a:solidFill>
                <a:latin typeface="Times New Roman" pitchFamily="18" charset="0"/>
              </a:rPr>
              <a:t>от образовательной ситуации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4000" kern="0" dirty="0">
                <a:solidFill>
                  <a:srgbClr val="006699"/>
                </a:solidFill>
                <a:latin typeface="Times New Roman" pitchFamily="18" charset="0"/>
              </a:rPr>
              <a:t>от меняющихся интересов детей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4000" kern="0" dirty="0">
                <a:solidFill>
                  <a:srgbClr val="006699"/>
                </a:solidFill>
                <a:latin typeface="Times New Roman" pitchFamily="18" charset="0"/>
              </a:rPr>
              <a:t> от возможностей детей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2000" kern="0" dirty="0">
              <a:solidFill>
                <a:srgbClr val="006699"/>
              </a:solidFill>
              <a:latin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2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677863"/>
            <a:ext cx="8243888" cy="10937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latin typeface="Times New Roman" pitchFamily="18" charset="0"/>
              </a:rPr>
              <a:t>ПОЛИФУНКЦИОНАЛЬНОСТЬ материалов предполагает:</a:t>
            </a:r>
          </a:p>
        </p:txBody>
      </p:sp>
      <p:pic>
        <p:nvPicPr>
          <p:cNvPr id="9218" name="Picture 2" descr="C:\Users\1\Desktop\Ф\SDC1686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7" y="3402866"/>
            <a:ext cx="3968625" cy="3334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Line 4"/>
          <p:cNvSpPr>
            <a:spLocks noChangeShapeType="1"/>
          </p:cNvSpPr>
          <p:nvPr/>
        </p:nvSpPr>
        <p:spPr bwMode="auto">
          <a:xfrm flipH="1">
            <a:off x="1331640" y="1339850"/>
            <a:ext cx="18002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5148063" y="1339850"/>
            <a:ext cx="1764259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23528" y="1771650"/>
            <a:ext cx="374364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возможность</a:t>
            </a:r>
            <a:r>
              <a:rPr lang="ru-RU" sz="2000" dirty="0" smtClean="0">
                <a:solidFill>
                  <a:srgbClr val="006699"/>
                </a:solidFill>
                <a:latin typeface="Verdana" pitchFamily="34" charset="0"/>
              </a:rPr>
              <a:t> </a:t>
            </a:r>
            <a:r>
              <a:rPr lang="ru-RU" sz="2000" dirty="0" smtClean="0">
                <a:solidFill>
                  <a:srgbClr val="006699"/>
                </a:solidFill>
              </a:rPr>
              <a:t>разнообразного использования различных составляющих предметной среды(детская мебель, маты, мягкие модули, ширмы и т.д.)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364163" y="25654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mtClean="0">
              <a:solidFill>
                <a:srgbClr val="006699"/>
              </a:solidFill>
              <a:latin typeface="Verdana" pitchFamily="34" charset="0"/>
            </a:endParaRP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4896197" y="1771650"/>
            <a:ext cx="410458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наличие не обладающих жестко закрепленным способом употребления полифункциональных предметов ( в т. ч. природные материалы, предметы-заместители)</a:t>
            </a:r>
          </a:p>
        </p:txBody>
      </p:sp>
      <p:pic>
        <p:nvPicPr>
          <p:cNvPr id="9219" name="Picture 3" descr="C:\Users\1\Desktop\Ф\SDC16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24" y="3680585"/>
            <a:ext cx="4356770" cy="2962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5162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5956" y="173538"/>
            <a:ext cx="8243888" cy="13144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latin typeface="Times New Roman" pitchFamily="18" charset="0"/>
              </a:rPr>
              <a:t>ВАРИАТИВНОСТЬ среды предполагает:</a:t>
            </a: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323850" y="1412875"/>
            <a:ext cx="3816350" cy="2016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Наличие различных пространств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для игры, конструирования,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уединения и т.д. 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4572000" y="1557338"/>
            <a:ext cx="4103688" cy="18002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Разнообразных материалов 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игрушек для обеспечения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свободного выбора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детьми </a:t>
            </a: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395288" y="3933825"/>
            <a:ext cx="3744912" cy="2159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Периодическую сменяемость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 игрового материала</a:t>
            </a: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4787900" y="3789363"/>
            <a:ext cx="4032250" cy="23034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Появление новых предметов,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 которые стимулируют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игровую, двигательную,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познавательную 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исследовательскую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</a:rPr>
              <a:t>активность детей</a:t>
            </a: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H="1">
            <a:off x="3348038" y="1412875"/>
            <a:ext cx="12239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4643438" y="1412875"/>
            <a:ext cx="12969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 flipH="1">
            <a:off x="3635375" y="1484313"/>
            <a:ext cx="1008063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4572000" y="1484313"/>
            <a:ext cx="215900" cy="3529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0066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792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04984" cy="648072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ru-RU" sz="2800" kern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ДОСТУПНОСТЬ  среды предполагает:</a:t>
            </a:r>
            <a:endParaRPr lang="ru-RU" sz="36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Доступность для воспитанников всех помещений, где осуществляется образовательная деятельность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Свободный доступ к играм, игрушкам, пособиям, обеспечивающим все виды детской активности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Исправность и сохранность материалов и оборудования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2800" kern="0" dirty="0">
              <a:solidFill>
                <a:srgbClr val="006699"/>
              </a:solidFill>
              <a:latin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0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4)\SDC16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422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24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04984" cy="792088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ru-RU" sz="2400" kern="0" dirty="0">
                <a:ln>
                  <a:noFill/>
                </a:ln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БЕЗОПАСНОСТЬ среды: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8208912" cy="5253707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4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Соответствие всех ее элементов требованиям по обеспечению надежности и безопасности, т.е. на игрушки должны быть сертификаты и декларация </a:t>
            </a:r>
            <a:r>
              <a:rPr lang="ru-RU" sz="2400" b="1" kern="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соответствия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ru-RU" sz="2000" kern="0" dirty="0">
              <a:solidFill>
                <a:srgbClr val="006699"/>
              </a:solidFill>
              <a:latin typeface="Verdana"/>
            </a:endParaRPr>
          </a:p>
        </p:txBody>
      </p:sp>
      <p:pic>
        <p:nvPicPr>
          <p:cNvPr id="4" name="Рисунок 3" descr="http://www.karusel-toys.ru/images/certification/20120910040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14" y="2852936"/>
            <a:ext cx="29484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kamisa.biz/wp-content/uploads/2009/12/pill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2716213" cy="360104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00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51180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 предметно – пространственной среды в ДОУ с учетом требований ФГОС 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1699861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20687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Создавая  развивающую среду необходимо помнить: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</a:tabLst>
            </a:pPr>
            <a:endParaRPr lang="ru-RU" sz="2400" b="1" dirty="0">
              <a:solidFill>
                <a:srgbClr val="990033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lang="ru-RU" sz="2800" b="1" dirty="0">
                <a:solidFill>
                  <a:srgbClr val="0066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Среда должна выполнять образовательную, развивающую, воспитывающую, стимулирующую, организованную, коммуникативную функции. Но самое главное - она должна работать на развитие самостоятельности и самодеятельности ребенка.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lang="ru-RU" sz="2800" b="1" dirty="0">
                <a:solidFill>
                  <a:srgbClr val="0066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Необходимо гибкое и вариативное использование пространства. Среда должна служить удовлетворению потребностей и интересов ребенка.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lang="ru-RU" sz="2800" b="1" dirty="0">
                <a:solidFill>
                  <a:srgbClr val="0066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 и дизайн предметов ориентирована на безопасность и возраст детей.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14350" algn="l"/>
              </a:tabLst>
            </a:pPr>
            <a:r>
              <a:rPr lang="ru-RU" sz="2800" b="1" dirty="0">
                <a:solidFill>
                  <a:srgbClr val="0066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Элементы декора должны быть легко сменяемыми.</a:t>
            </a:r>
          </a:p>
        </p:txBody>
      </p:sp>
    </p:spTree>
    <p:extLst>
      <p:ext uri="{BB962C8B-B14F-4D97-AF65-F5344CB8AC3E}">
        <p14:creationId xmlns="" xmlns:p14="http://schemas.microsoft.com/office/powerpoint/2010/main" val="1227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b="1" kern="0" dirty="0" smtClean="0">
              <a:solidFill>
                <a:srgbClr val="00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b="1" kern="0" dirty="0">
              <a:solidFill>
                <a:srgbClr val="00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kern="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каждой группе необходимо предусмотреть место для детской экспериментальной деятельности.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Организуя предметную среду в группе необходимо учитывать закономерности психического развития, показатели их здоровья, психофизиологические и коммуникативные особенности, уровень речевого развития, а также показатели эмоциональной сферы.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Цветовая палитра должна быть представлена теплыми, пастельными тонами.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создании развивающего пространства в группе необходимо учитывать ведущую роль игровой деятельности.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Предметно-развивающая среда должна меняться в зависимости от возрастных особенностей детей, образовательной программы.</a:t>
            </a:r>
          </a:p>
        </p:txBody>
      </p:sp>
    </p:spTree>
    <p:extLst>
      <p:ext uri="{BB962C8B-B14F-4D97-AF65-F5344CB8AC3E}">
        <p14:creationId xmlns="" xmlns:p14="http://schemas.microsoft.com/office/powerpoint/2010/main" val="29849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b="1" kern="0" dirty="0" smtClean="0">
              <a:solidFill>
                <a:srgbClr val="00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b="1" kern="0" dirty="0">
              <a:solidFill>
                <a:srgbClr val="00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099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 !</a:t>
            </a:r>
          </a:p>
        </p:txBody>
      </p:sp>
      <p:pic>
        <p:nvPicPr>
          <p:cNvPr id="4" name="Picture 5" descr="http://im2-tub-ru.yandex.net/i?id=150939212-56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52" y="2072889"/>
            <a:ext cx="3888433" cy="37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365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овая папка (4)\SDC16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530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79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96144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Образовательные области по ФГОС:</a:t>
            </a:r>
            <a:r>
              <a:rPr lang="ru-RU" dirty="0" smtClean="0"/>
              <a:t> 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нс\Desktop\картинки для презентации\0_8310b_d67a324d_XL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933056"/>
            <a:ext cx="2592288" cy="2598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8064896" cy="439248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109728" indent="0">
              <a:buNone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</a:p>
          <a:p>
            <a:pPr>
              <a:buFont typeface="Wingdings" pitchFamily="2" charset="2"/>
              <a:buChar char="§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Речевое  развитие</a:t>
            </a:r>
          </a:p>
          <a:p>
            <a:pPr>
              <a:buFont typeface="Wingdings" pitchFamily="2" charset="2"/>
              <a:buChar char="§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</a:p>
          <a:p>
            <a:pPr>
              <a:buFont typeface="Wingdings" pitchFamily="2" charset="2"/>
              <a:buChar char="§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Физическое развитие  </a:t>
            </a:r>
          </a:p>
          <a:p>
            <a:pPr>
              <a:buFont typeface="Wingdings" pitchFamily="2" charset="2"/>
              <a:buChar char="§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нс\Desktop\картинки для презентации\0_8310b_d67a324d_XL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04864"/>
            <a:ext cx="1224136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8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733425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0066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Социально-коммуникативное развитие</a:t>
            </a:r>
            <a:endParaRPr lang="ru-RU" dirty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616575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–направлено на усвоение норм и ценностей, принятых в обществе; развитие общения и взаимодействия ребенка со взрослыми и сверстниками; формирование основ безопасного поведения в быту, социуме, природе и т.д. </a:t>
            </a:r>
            <a:endParaRPr lang="ru-RU" dirty="0" smtClean="0"/>
          </a:p>
        </p:txBody>
      </p:sp>
      <p:sp>
        <p:nvSpPr>
          <p:cNvPr id="7172" name="Line 7"/>
          <p:cNvSpPr>
            <a:spLocks noChangeShapeType="1"/>
          </p:cNvSpPr>
          <p:nvPr/>
        </p:nvSpPr>
        <p:spPr bwMode="auto">
          <a:xfrm flipH="1">
            <a:off x="1258888" y="2492375"/>
            <a:ext cx="28082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3924300" y="2492375"/>
            <a:ext cx="30241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395288" y="3068638"/>
            <a:ext cx="237648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социализация</a:t>
            </a:r>
            <a:endParaRPr lang="ru-RU" sz="2000" dirty="0">
              <a:solidFill>
                <a:srgbClr val="000066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0066"/>
                </a:solidFill>
              </a:rPr>
              <a:t>(</a:t>
            </a:r>
            <a:r>
              <a:rPr lang="ru-RU" sz="2000" i="1" u="sng" dirty="0">
                <a:solidFill>
                  <a:srgbClr val="000066"/>
                </a:solidFill>
              </a:rPr>
              <a:t>познание, </a:t>
            </a:r>
            <a:endParaRPr lang="ru-RU" sz="2000" i="1" u="sng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ru-RU" sz="2000" i="1" u="sng" dirty="0" smtClean="0">
                <a:solidFill>
                  <a:srgbClr val="000066"/>
                </a:solidFill>
              </a:rPr>
              <a:t>чтение </a:t>
            </a:r>
            <a:r>
              <a:rPr lang="ru-RU" sz="2000" i="1" u="sng" dirty="0" err="1" smtClean="0">
                <a:solidFill>
                  <a:srgbClr val="000066"/>
                </a:solidFill>
              </a:rPr>
              <a:t>худ.литературы</a:t>
            </a:r>
            <a:r>
              <a:rPr lang="ru-RU" sz="2000" i="1" u="sng" dirty="0">
                <a:solidFill>
                  <a:srgbClr val="000066"/>
                </a:solidFill>
              </a:rPr>
              <a:t>, </a:t>
            </a:r>
            <a:endParaRPr lang="ru-RU" sz="2000" i="1" u="sng" dirty="0" smtClean="0">
              <a:solidFill>
                <a:srgbClr val="000066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i="1" u="sng" dirty="0" smtClean="0">
                <a:solidFill>
                  <a:srgbClr val="000066"/>
                </a:solidFill>
              </a:rPr>
              <a:t>труд</a:t>
            </a:r>
            <a:r>
              <a:rPr lang="ru-RU" sz="2000" i="1" u="sng" dirty="0">
                <a:solidFill>
                  <a:srgbClr val="000066"/>
                </a:solidFill>
              </a:rPr>
              <a:t>, </a:t>
            </a:r>
            <a:endParaRPr lang="ru-RU" sz="2000" i="1" u="sng" dirty="0" smtClean="0">
              <a:solidFill>
                <a:srgbClr val="000066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i="1" u="sng" dirty="0" smtClean="0">
                <a:solidFill>
                  <a:srgbClr val="000066"/>
                </a:solidFill>
              </a:rPr>
              <a:t>коммуникация,</a:t>
            </a:r>
          </a:p>
          <a:p>
            <a:pPr eaLnBrk="1" hangingPunct="1"/>
            <a:r>
              <a:rPr lang="ru-RU" sz="2000" i="1" u="sng" dirty="0" smtClean="0">
                <a:solidFill>
                  <a:srgbClr val="000066"/>
                </a:solidFill>
              </a:rPr>
              <a:t> </a:t>
            </a:r>
            <a:r>
              <a:rPr lang="ru-RU" sz="2000" i="1" u="sng" dirty="0">
                <a:solidFill>
                  <a:srgbClr val="000066"/>
                </a:solidFill>
              </a:rPr>
              <a:t>безопасность)</a:t>
            </a: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6227763" y="2924175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6084888" y="2997200"/>
            <a:ext cx="25193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 </a:t>
            </a:r>
            <a:r>
              <a:rPr lang="ru-RU" sz="2000" dirty="0">
                <a:solidFill>
                  <a:srgbClr val="000066"/>
                </a:solidFill>
              </a:rPr>
              <a:t>труд</a:t>
            </a:r>
          </a:p>
          <a:p>
            <a:pPr eaLnBrk="1" hangingPunct="1"/>
            <a:r>
              <a:rPr lang="ru-RU" sz="2000" dirty="0">
                <a:solidFill>
                  <a:srgbClr val="000066"/>
                </a:solidFill>
              </a:rPr>
              <a:t>(</a:t>
            </a:r>
            <a:r>
              <a:rPr lang="ru-RU" sz="2000" i="1" u="sng" dirty="0">
                <a:solidFill>
                  <a:srgbClr val="000066"/>
                </a:solidFill>
              </a:rPr>
              <a:t>познание</a:t>
            </a:r>
            <a:r>
              <a:rPr lang="ru-RU" sz="2000" i="1" u="sng" dirty="0" smtClean="0">
                <a:solidFill>
                  <a:srgbClr val="000066"/>
                </a:solidFill>
              </a:rPr>
              <a:t>,</a:t>
            </a:r>
          </a:p>
          <a:p>
            <a:pPr eaLnBrk="1" hangingPunct="1"/>
            <a:r>
              <a:rPr lang="ru-RU" sz="2000" i="1" u="sng" dirty="0" smtClean="0">
                <a:solidFill>
                  <a:srgbClr val="000066"/>
                </a:solidFill>
              </a:rPr>
              <a:t> </a:t>
            </a:r>
            <a:r>
              <a:rPr lang="ru-RU" sz="2000" i="1" u="sng" dirty="0">
                <a:solidFill>
                  <a:srgbClr val="000066"/>
                </a:solidFill>
              </a:rPr>
              <a:t>чтение </a:t>
            </a:r>
            <a:r>
              <a:rPr lang="ru-RU" sz="2000" i="1" u="sng" dirty="0" err="1" smtClean="0">
                <a:solidFill>
                  <a:srgbClr val="000066"/>
                </a:solidFill>
              </a:rPr>
              <a:t>худ.литературы</a:t>
            </a:r>
            <a:r>
              <a:rPr lang="ru-RU" sz="2000" i="1" u="sng" dirty="0">
                <a:solidFill>
                  <a:srgbClr val="000066"/>
                </a:solidFill>
              </a:rPr>
              <a:t>, </a:t>
            </a:r>
            <a:endParaRPr lang="ru-RU" sz="2000" i="1" u="sng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ru-RU" sz="2000" i="1" u="sng" dirty="0" smtClean="0">
                <a:solidFill>
                  <a:srgbClr val="000066"/>
                </a:solidFill>
              </a:rPr>
              <a:t>социализация</a:t>
            </a:r>
            <a:r>
              <a:rPr lang="ru-RU" sz="2000" i="1" u="sng" dirty="0">
                <a:solidFill>
                  <a:srgbClr val="000066"/>
                </a:solidFill>
              </a:rPr>
              <a:t>, </a:t>
            </a:r>
            <a:endParaRPr lang="ru-RU" sz="2000" i="1" u="sng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ru-RU" sz="2000" i="1" u="sng" dirty="0" smtClean="0">
                <a:solidFill>
                  <a:srgbClr val="000066"/>
                </a:solidFill>
              </a:rPr>
              <a:t>физ.культура</a:t>
            </a:r>
            <a:r>
              <a:rPr lang="ru-RU" sz="2000" i="1" u="sng" dirty="0">
                <a:solidFill>
                  <a:srgbClr val="000066"/>
                </a:solidFill>
              </a:rPr>
              <a:t>, худ. творчество)</a:t>
            </a:r>
          </a:p>
        </p:txBody>
      </p:sp>
      <p:sp>
        <p:nvSpPr>
          <p:cNvPr id="7177" name="Line 17"/>
          <p:cNvSpPr>
            <a:spLocks noChangeShapeType="1"/>
          </p:cNvSpPr>
          <p:nvPr/>
        </p:nvSpPr>
        <p:spPr bwMode="auto">
          <a:xfrm>
            <a:off x="2285984" y="5000636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8" name="Text Box 18"/>
          <p:cNvSpPr txBox="1">
            <a:spLocks noChangeArrowheads="1"/>
          </p:cNvSpPr>
          <p:nvPr/>
        </p:nvSpPr>
        <p:spPr bwMode="auto">
          <a:xfrm>
            <a:off x="519113" y="5394325"/>
            <a:ext cx="304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179" name="Text Box 19"/>
          <p:cNvSpPr txBox="1">
            <a:spLocks noChangeArrowheads="1"/>
          </p:cNvSpPr>
          <p:nvPr/>
        </p:nvSpPr>
        <p:spPr bwMode="auto">
          <a:xfrm>
            <a:off x="611188" y="5715015"/>
            <a:ext cx="388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 </a:t>
            </a:r>
            <a:r>
              <a:rPr lang="ru-RU" sz="2000" dirty="0">
                <a:solidFill>
                  <a:srgbClr val="000066"/>
                </a:solidFill>
              </a:rPr>
              <a:t>центры активности:</a:t>
            </a:r>
            <a:r>
              <a:rPr lang="ru-RU" sz="2000" dirty="0"/>
              <a:t> центр сюжетно-ролевых игр</a:t>
            </a:r>
          </a:p>
        </p:txBody>
      </p:sp>
      <p:sp>
        <p:nvSpPr>
          <p:cNvPr id="7180" name="Line 20"/>
          <p:cNvSpPr>
            <a:spLocks noChangeShapeType="1"/>
          </p:cNvSpPr>
          <p:nvPr/>
        </p:nvSpPr>
        <p:spPr bwMode="auto">
          <a:xfrm>
            <a:off x="7164388" y="508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" name="Text Box 21"/>
          <p:cNvSpPr txBox="1">
            <a:spLocks noChangeArrowheads="1"/>
          </p:cNvSpPr>
          <p:nvPr/>
        </p:nvSpPr>
        <p:spPr bwMode="auto">
          <a:xfrm>
            <a:off x="6229350" y="5661025"/>
            <a:ext cx="2374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0066"/>
                </a:solidFill>
              </a:rPr>
              <a:t>Центр труда, уголок дежурств</a:t>
            </a:r>
          </a:p>
        </p:txBody>
      </p:sp>
      <p:sp>
        <p:nvSpPr>
          <p:cNvPr id="7182" name="Line 22"/>
          <p:cNvSpPr>
            <a:spLocks noChangeShapeType="1"/>
          </p:cNvSpPr>
          <p:nvPr/>
        </p:nvSpPr>
        <p:spPr bwMode="auto">
          <a:xfrm>
            <a:off x="4067175" y="263683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3" name="Text Box 23"/>
          <p:cNvSpPr txBox="1">
            <a:spLocks noChangeArrowheads="1"/>
          </p:cNvSpPr>
          <p:nvPr/>
        </p:nvSpPr>
        <p:spPr bwMode="auto">
          <a:xfrm>
            <a:off x="3276600" y="3789363"/>
            <a:ext cx="215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безопасность</a:t>
            </a: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7184" name="Line 24"/>
          <p:cNvSpPr>
            <a:spLocks noChangeShapeType="1"/>
          </p:cNvSpPr>
          <p:nvPr/>
        </p:nvSpPr>
        <p:spPr bwMode="auto">
          <a:xfrm>
            <a:off x="3348038" y="41497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" name="Line 25"/>
          <p:cNvSpPr>
            <a:spLocks noChangeShapeType="1"/>
          </p:cNvSpPr>
          <p:nvPr/>
        </p:nvSpPr>
        <p:spPr bwMode="auto">
          <a:xfrm>
            <a:off x="5076825" y="41497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6" name="Text Box 26"/>
          <p:cNvSpPr txBox="1">
            <a:spLocks noChangeArrowheads="1"/>
          </p:cNvSpPr>
          <p:nvPr/>
        </p:nvSpPr>
        <p:spPr bwMode="auto">
          <a:xfrm>
            <a:off x="2555875" y="458152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0066"/>
                </a:solidFill>
              </a:rPr>
              <a:t>Центр</a:t>
            </a:r>
            <a:r>
              <a:rPr lang="ru-RU" sz="2000" dirty="0"/>
              <a:t> ПДД</a:t>
            </a:r>
          </a:p>
        </p:txBody>
      </p:sp>
      <p:sp>
        <p:nvSpPr>
          <p:cNvPr id="7187" name="Text Box 27"/>
          <p:cNvSpPr txBox="1">
            <a:spLocks noChangeArrowheads="1"/>
          </p:cNvSpPr>
          <p:nvPr/>
        </p:nvSpPr>
        <p:spPr bwMode="auto">
          <a:xfrm>
            <a:off x="4500563" y="4581525"/>
            <a:ext cx="14398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dirty="0">
                <a:solidFill>
                  <a:srgbClr val="000066"/>
                </a:solidFill>
              </a:rPr>
              <a:t>Центр </a:t>
            </a:r>
            <a:r>
              <a:rPr lang="ru-RU" sz="2000" dirty="0"/>
              <a:t>пожарной </a:t>
            </a:r>
            <a:r>
              <a:rPr lang="ru-RU" sz="2000" dirty="0" err="1" smtClean="0"/>
              <a:t>безоп</a:t>
            </a:r>
            <a:r>
              <a:rPr lang="ru-RU" sz="2000" dirty="0" err="1" smtClean="0"/>
              <a:t>ас-ности</a:t>
            </a:r>
            <a:endParaRPr lang="ru-RU" sz="2000" dirty="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4076700" y="2644775"/>
            <a:ext cx="30241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9985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6227763" y="2924175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7179" name="Text Box 19"/>
          <p:cNvSpPr txBox="1">
            <a:spLocks noChangeArrowheads="1"/>
          </p:cNvSpPr>
          <p:nvPr/>
        </p:nvSpPr>
        <p:spPr bwMode="auto">
          <a:xfrm>
            <a:off x="611188" y="5516563"/>
            <a:ext cx="3889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 </a:t>
            </a:r>
            <a:endParaRPr lang="ru-RU" sz="2000" dirty="0"/>
          </a:p>
        </p:txBody>
      </p:sp>
      <p:pic>
        <p:nvPicPr>
          <p:cNvPr id="1026" name="Picture 2" descr="C:\Users\1\Desktop\Ф\SDC16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59917"/>
            <a:ext cx="3276278" cy="3632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\SDC16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8" y="1085322"/>
            <a:ext cx="3404372" cy="3677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Ф\SDC16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573016"/>
            <a:ext cx="4320480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579296" cy="720080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5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</a:br>
            <a:r>
              <a:rPr lang="ru-RU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Центр сюжетно-ролевых игр</a:t>
            </a:r>
            <a:r>
              <a:rPr lang="ru-RU" sz="20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7308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28396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Новая папка (4)\SDC16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4211960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686800" cy="1152128"/>
          </a:xfrm>
        </p:spPr>
        <p:txBody>
          <a:bodyPr>
            <a:normAutofit/>
          </a:bodyPr>
          <a:lstStyle/>
          <a:p>
            <a:pPr lvl="0">
              <a:spcBef>
                <a:spcPct val="50000"/>
              </a:spcBef>
            </a:pPr>
            <a:r>
              <a:rPr lang="ru-RU" sz="2400" dirty="0">
                <a:solidFill>
                  <a:srgbClr val="000066"/>
                </a:solidFill>
                <a:latin typeface="Georgia"/>
                <a:ea typeface="+mn-ea"/>
                <a:cs typeface="+mn-cs"/>
              </a:rPr>
              <a:t>Центр труда, уголок дежурств</a:t>
            </a:r>
            <a:br>
              <a:rPr lang="ru-RU" sz="2400" dirty="0">
                <a:solidFill>
                  <a:srgbClr val="000066"/>
                </a:solidFill>
                <a:latin typeface="Georgia"/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076056" y="271972"/>
            <a:ext cx="33123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endParaRPr lang="ru-RU" sz="2000" dirty="0" smtClean="0">
              <a:solidFill>
                <a:srgbClr val="000066"/>
              </a:solidFill>
            </a:endParaRPr>
          </a:p>
          <a:p>
            <a:pPr lvl="0" algn="ctr">
              <a:spcBef>
                <a:spcPct val="50000"/>
              </a:spcBef>
            </a:pPr>
            <a:r>
              <a:rPr lang="ru-RU" sz="2000" dirty="0" smtClean="0">
                <a:solidFill>
                  <a:srgbClr val="000066"/>
                </a:solidFill>
              </a:rPr>
              <a:t>Центр ПДД и </a:t>
            </a:r>
            <a:r>
              <a:rPr lang="ru-RU" sz="2000" dirty="0" smtClean="0">
                <a:solidFill>
                  <a:prstClr val="black"/>
                </a:solidFill>
              </a:rPr>
              <a:t>пожарной безопасности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1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166"/>
            <a:ext cx="8104984" cy="107157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3200" b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136904" cy="475252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– предполагает развитие интересов детей, любознательности и познавательной мотивации; развитие воображения и творческой активности; формирование представлений о себе, объектах окружающего мира о свойствах и отношениях объектов окружающего мира (форме, цвете, размере, материалов и т.д.), о малой родине и Отечестве и т.д. (дидактические игры, обучающие и др.). 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(включает «Познание»</a:t>
            </a:r>
            <a:r>
              <a:rPr lang="ru-RU" sz="2000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чтение худ </a:t>
            </a:r>
            <a:r>
              <a:rPr lang="ru-RU" sz="2000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lang="ru-RU" sz="20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коммуникация, социализация, безопасность, музыка)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 Центры: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Центр «Мы познаем мир» или </a:t>
            </a: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</a:rPr>
              <a:t>Уголок краеведения,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центр сенсорного развития,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 центр конструктивной </a:t>
            </a:r>
            <a:r>
              <a:rPr lang="ru-RU" sz="2000" b="1" kern="0" dirty="0" smtClean="0">
                <a:solidFill>
                  <a:srgbClr val="000066"/>
                </a:solidFill>
                <a:latin typeface="Times New Roman" pitchFamily="18" charset="0"/>
              </a:rPr>
              <a:t>деятельности</a:t>
            </a: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,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центр математического развития</a:t>
            </a:r>
            <a:endParaRPr lang="en-US" sz="2000" b="1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</a:rPr>
              <a:t>Центр экспериментирования</a:t>
            </a:r>
            <a:r>
              <a:rPr lang="ru-RU" sz="2000" b="1" kern="0" dirty="0" smtClean="0">
                <a:solidFill>
                  <a:srgbClr val="000066"/>
                </a:solidFill>
                <a:latin typeface="Times New Roman" pitchFamily="18" charset="0"/>
              </a:rPr>
              <a:t>.</a:t>
            </a:r>
            <a:endParaRPr lang="ru-RU" sz="2000" b="1" kern="0" dirty="0">
              <a:solidFill>
                <a:srgbClr val="000066"/>
              </a:solidFill>
              <a:latin typeface="Times New Roman" pitchFamily="18" charset="0"/>
            </a:endParaRPr>
          </a:p>
          <a:p>
            <a:endParaRPr lang="ru-RU" u="sng" dirty="0"/>
          </a:p>
        </p:txBody>
      </p:sp>
      <p:pic>
        <p:nvPicPr>
          <p:cNvPr id="6" name="Picture 21" descr="i?id=163761144-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280" y="4653136"/>
            <a:ext cx="1387270" cy="1563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63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674</TotalTime>
  <Words>950</Words>
  <Application>Microsoft Office PowerPoint</Application>
  <PresentationFormat>Экран (4:3)</PresentationFormat>
  <Paragraphs>175</Paragraphs>
  <Slides>34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Городская</vt:lpstr>
      <vt:lpstr>  </vt:lpstr>
      <vt:lpstr> ОБРАЗОВАТЕЛЬНАЯ СРЕДА – совокупность условий, целенаправленных на  всестороннее развитие ребенка  в детском саду, на состояние его физического и психического здоровья, успешность его дальнейшего образования.  </vt:lpstr>
      <vt:lpstr>Слайд 3</vt:lpstr>
      <vt:lpstr>Слайд 4</vt:lpstr>
      <vt:lpstr>Образовательные области по ФГОС: </vt:lpstr>
      <vt:lpstr>Социально-коммуникативное развитие</vt:lpstr>
      <vt:lpstr>  Центр сюжетно-ролевых игр </vt:lpstr>
      <vt:lpstr>Центр труда, уголок дежурств </vt:lpstr>
      <vt:lpstr>Познавательное развитие</vt:lpstr>
      <vt:lpstr>«Мы познаем мир» и центр краеведения</vt:lpstr>
      <vt:lpstr>Центр сенсорного развития</vt:lpstr>
      <vt:lpstr>Центр конструктивной деятельности</vt:lpstr>
      <vt:lpstr> Центр математического развития </vt:lpstr>
      <vt:lpstr>Центр экспериментирования</vt:lpstr>
      <vt:lpstr>Слайд 15</vt:lpstr>
      <vt:lpstr>       Книжные уголки - речевые игры (н-р, игра «Опасные ситуации», авторы К.Ю.Белая, И.И Казунина, включает карточки по составлению рассказов, загадки, пословицы и др.), энциклопедии, художественная литература, кубики и т.д.  Центр речевого развития– дидактические игры и упражнения, (на карточках), картинки по лексическим темам, игры для развития мелкой моторики, шнуровки, печатные игры;    </vt:lpstr>
      <vt:lpstr>Художественно-эстетическое развитие включает в себя -музыкальное, изобразительное, словесное искусство</vt:lpstr>
      <vt:lpstr> Центр изобразительной деятельности или уголок творчества» Умелые ручки» </vt:lpstr>
      <vt:lpstr> Центр музыкально-театрализованной деятельности </vt:lpstr>
      <vt:lpstr>Физическое развитие</vt:lpstr>
      <vt:lpstr>Включает оборудование для двигательной активности, развития осанки, равновесия, вестибулярного аппарата и т.д. Например, различные тренажеры, боулинги, батуты, балансиры </vt:lpstr>
      <vt:lpstr>Закаливающие процедуры </vt:lpstr>
      <vt:lpstr>Развивающая предметно-пространственная среда должна ОБЕСПЕЧИВАТЬ:</vt:lpstr>
      <vt:lpstr>Развивающая предметно-пространственная среда должна быть:</vt:lpstr>
      <vt:lpstr>Насыщенность среды(разнообразие материалов, оборудования, инвентаря в здании и на участке) должна соответствовать:</vt:lpstr>
      <vt:lpstr>ТРАНСФОРМИРУЕМОСТЬ пространства обеспечивает возможность изменений предметно-пространственной среды в зависимости:</vt:lpstr>
      <vt:lpstr>ПОЛИФУНКЦИОНАЛЬНОСТЬ материалов предполагает:</vt:lpstr>
      <vt:lpstr>ВАРИАТИВНОСТЬ среды предполагает:</vt:lpstr>
      <vt:lpstr>ДОСТУПНОСТЬ  среды предполагает:</vt:lpstr>
      <vt:lpstr>БЕЗОПАСНОСТЬ среды:</vt:lpstr>
      <vt:lpstr>Слайд 31</vt:lpstr>
      <vt:lpstr>Слайд 32</vt:lpstr>
      <vt:lpstr>Слайд 33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6417</cp:lastModifiedBy>
  <cp:revision>77</cp:revision>
  <dcterms:created xsi:type="dcterms:W3CDTF">2012-04-30T04:51:07Z</dcterms:created>
  <dcterms:modified xsi:type="dcterms:W3CDTF">2017-02-18T15:51:02Z</dcterms:modified>
</cp:coreProperties>
</file>